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1"/>
  </p:sldMasterIdLst>
  <p:notesMasterIdLst>
    <p:notesMasterId r:id="rId35"/>
  </p:notesMasterIdLst>
  <p:sldIdLst>
    <p:sldId id="256" r:id="rId2"/>
    <p:sldId id="289" r:id="rId3"/>
    <p:sldId id="270" r:id="rId4"/>
    <p:sldId id="292" r:id="rId5"/>
    <p:sldId id="295" r:id="rId6"/>
    <p:sldId id="273" r:id="rId7"/>
    <p:sldId id="285" r:id="rId8"/>
    <p:sldId id="286" r:id="rId9"/>
    <p:sldId id="287" r:id="rId10"/>
    <p:sldId id="290" r:id="rId11"/>
    <p:sldId id="291" r:id="rId12"/>
    <p:sldId id="293" r:id="rId13"/>
    <p:sldId id="278" r:id="rId14"/>
    <p:sldId id="296" r:id="rId15"/>
    <p:sldId id="274" r:id="rId16"/>
    <p:sldId id="298" r:id="rId17"/>
    <p:sldId id="294" r:id="rId18"/>
    <p:sldId id="299" r:id="rId19"/>
    <p:sldId id="297" r:id="rId20"/>
    <p:sldId id="300" r:id="rId21"/>
    <p:sldId id="301" r:id="rId22"/>
    <p:sldId id="306" r:id="rId23"/>
    <p:sldId id="307" r:id="rId24"/>
    <p:sldId id="309" r:id="rId25"/>
    <p:sldId id="310" r:id="rId26"/>
    <p:sldId id="311" r:id="rId27"/>
    <p:sldId id="312" r:id="rId28"/>
    <p:sldId id="313" r:id="rId29"/>
    <p:sldId id="314" r:id="rId30"/>
    <p:sldId id="315" r:id="rId31"/>
    <p:sldId id="316" r:id="rId32"/>
    <p:sldId id="317" r:id="rId33"/>
    <p:sldId id="318" r:id="rId34"/>
  </p:sldIdLst>
  <p:sldSz cx="12192000" cy="6858000"/>
  <p:notesSz cx="6858000" cy="9144000"/>
  <p:embeddedFontLs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Source Sans Pro Black" panose="020B0803030403090204" pitchFamily="34" charset="0"/>
      <p:boldItalic r:id="rId40"/>
    </p:embeddedFont>
    <p:embeddedFont>
      <p:font typeface="Source Sans Pro" panose="020B0503030403020204" pitchFamily="34" charset="0"/>
      <p:regular r:id="rId41"/>
      <p:bold r:id="rId42"/>
      <p:italic r:id="rId43"/>
      <p:boldItalic r:id="rId44"/>
    </p:embeddedFont>
    <p:embeddedFont>
      <p:font typeface="Source Sans Pro Light" panose="020B0403030403020204" pitchFamily="34" charset="0"/>
      <p:regular r:id="rId45"/>
      <p:italic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ＭＳ Ｐゴシック" panose="020B0600070205080204" pitchFamily="34" charset="-128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PT Sans Narrow" panose="020B0506020203020204" pitchFamily="34" charset="0"/>
      <p:regular r:id="rId54"/>
      <p:bold r:id="rId55"/>
    </p:embeddedFont>
  </p:embeddedFontLst>
  <p:custDataLst>
    <p:tags r:id="rId5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2AF"/>
    <a:srgbClr val="FFFFFF"/>
    <a:srgbClr val="F8F8F8"/>
    <a:srgbClr val="2987BB"/>
    <a:srgbClr val="92D050"/>
    <a:srgbClr val="FF0000"/>
    <a:srgbClr val="91C8E7"/>
    <a:srgbClr val="932E44"/>
    <a:srgbClr val="22639E"/>
    <a:srgbClr val="0053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0" autoAdjust="0"/>
    <p:restoredTop sz="80376" autoAdjust="0"/>
  </p:normalViewPr>
  <p:slideViewPr>
    <p:cSldViewPr snapToGrid="0">
      <p:cViewPr varScale="1">
        <p:scale>
          <a:sx n="92" d="100"/>
          <a:sy n="92" d="100"/>
        </p:scale>
        <p:origin x="126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B9C25-E49D-423C-A259-08E967945AEC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59F30-A2F3-4ED0-B1E7-C6284C7B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53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09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52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151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98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32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4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16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985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9322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152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35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367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700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39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34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972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132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420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471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40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774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049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66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6542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916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1641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8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3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10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486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0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r>
              <a:rPr lang="en-US" baseline="0" dirty="0" smtClean="0"/>
              <a:t> and </a:t>
            </a:r>
            <a:endParaRPr lang="en-US" dirty="0" smtClean="0"/>
          </a:p>
          <a:p>
            <a:r>
              <a:rPr lang="en-US" dirty="0" smtClean="0"/>
              <a:t>http://ruliweb.daum.net/game/search/game_map.daum?key=0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51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25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2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7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3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4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8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0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2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C358C-A48E-4FA4-9FDF-4AE44A8BABA6}" type="datetimeFigureOut">
              <a:rPr lang="en-US" smtClean="0"/>
              <a:t>4/25/2016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0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quickmeme.com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cs.washington.edu/courses/cse154/13sp/lectures/slides/lecture09-forms.shtml#slide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witter.com/" TargetMode="External"/><Relationship Id="rId7" Type="http://schemas.openxmlformats.org/officeDocument/2006/relationships/hyperlink" Target="https://dev.twitter.com/rest/tools/consol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twitter.com/rest/reference/get/search/tweets" TargetMode="External"/><Relationship Id="rId5" Type="http://schemas.openxmlformats.org/officeDocument/2006/relationships/hyperlink" Target="https://dev.twitter.com/rest/public" TargetMode="External"/><Relationship Id="rId4" Type="http://schemas.openxmlformats.org/officeDocument/2006/relationships/hyperlink" Target="https://dev.twitter.com/overview/documentation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elp.com/developers/api_console" TargetMode="External"/><Relationship Id="rId3" Type="http://schemas.openxmlformats.org/officeDocument/2006/relationships/hyperlink" Target="https://www.yelp.com/developers/documentation/v2/overview" TargetMode="External"/><Relationship Id="rId7" Type="http://schemas.openxmlformats.org/officeDocument/2006/relationships/hyperlink" Target="https://www.yelp.com/developers/documentation/v2/busines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elp.com/developers/documentation/v2/search_api" TargetMode="External"/><Relationship Id="rId5" Type="http://schemas.openxmlformats.org/officeDocument/2006/relationships/hyperlink" Target="https://www.yelp.com/developers/manage_api_keys" TargetMode="External"/><Relationship Id="rId4" Type="http://schemas.openxmlformats.org/officeDocument/2006/relationships/hyperlink" Target="https://www.yelp.com/developers/documentation/v2/authenticatio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witter.com/rest/public/rate-limiti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alice@example.com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cdodd@example.com" TargetMode="External"/><Relationship Id="rId4" Type="http://schemas.openxmlformats.org/officeDocument/2006/relationships/hyperlink" Target="mailto:Roberto@example.com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json.org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json.org/" TargetMode="Externa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alice@example.com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cdodd@example.com" TargetMode="External"/><Relationship Id="rId4" Type="http://schemas.openxmlformats.org/officeDocument/2006/relationships/hyperlink" Target="mailto:roberto@example.com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json.org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grammableweb.com/apis/director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presentational_state_transfe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Web_crawler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DS4UX: How to get data with Python</a:t>
            </a:r>
            <a:b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[HCDE598] </a:t>
            </a:r>
            <a:r>
              <a:rPr lang="en-US" sz="2800" dirty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ESTful APIs and data crawling</a:t>
            </a:r>
            <a:endParaRPr lang="en-US" sz="32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0703" y="3602038"/>
            <a:ext cx="1165654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>
                <a:latin typeface="Source Sans Pro" panose="020B0503030403020204" pitchFamily="34" charset="0"/>
              </a:rPr>
              <a:t>Johnathan Morgan &amp; </a:t>
            </a:r>
            <a:r>
              <a:rPr lang="en-US" sz="1800" dirty="0">
                <a:latin typeface="Source Sans Pro" panose="020B0503030403020204" pitchFamily="34" charset="0"/>
              </a:rPr>
              <a:t>Sungsoo (Ray) </a:t>
            </a:r>
            <a:r>
              <a:rPr lang="en-US" sz="1800" dirty="0" smtClean="0">
                <a:latin typeface="Source Sans Pro" panose="020B0503030403020204" pitchFamily="34" charset="0"/>
              </a:rPr>
              <a:t>Hong</a:t>
            </a:r>
            <a:endParaRPr lang="en-US" sz="1800" dirty="0"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6528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</a:t>
            </a:r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picture: Things to learn today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9080" y="1396316"/>
            <a:ext cx="118228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4) How can you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periodically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cast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queries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RESTful APIs and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systematically store information?</a:t>
            </a: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not today :p</a:t>
            </a:r>
          </a:p>
        </p:txBody>
      </p:sp>
      <p:pic>
        <p:nvPicPr>
          <p:cNvPr id="1026" name="Picture 2" descr="http://s2.quickmeme.com/img/24/2444a77b36de61c390a9d08b37c3f85e67eecc2c40a806d788a743f18e3d5f1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529" y="2920585"/>
            <a:ext cx="4887856" cy="274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4010247" y="5753170"/>
            <a:ext cx="40884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IMAGE CREDIT: 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WWW.QUICKMEME.COM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&amp; HBO</a:t>
            </a:r>
          </a:p>
        </p:txBody>
      </p:sp>
    </p:spTree>
    <p:extLst>
      <p:ext uri="{BB962C8B-B14F-4D97-AF65-F5344CB8AC3E}">
        <p14:creationId xmlns:p14="http://schemas.microsoft.com/office/powerpoint/2010/main" val="198244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Constructing a query for RESTful API </a:t>
            </a:r>
            <a:r>
              <a:rPr lang="en-US" sz="27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with examples</a:t>
            </a:r>
            <a:endParaRPr lang="en-US" sz="27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08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9080" y="2217960"/>
            <a:ext cx="118228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RESTful APIs will answer your questions properly</a:t>
            </a:r>
          </a:p>
          <a:p>
            <a:pPr algn="ctr"/>
            <a:r>
              <a:rPr lang="en-US" sz="2800" i="1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only </a:t>
            </a:r>
            <a:r>
              <a:rPr lang="en-US" sz="2800" i="1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</a:t>
            </a:r>
          </a:p>
          <a:p>
            <a:pPr marL="514350" indent="-514350" algn="ctr">
              <a:buAutoNum type="arabicParenR"/>
            </a:pP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ou construct your query based on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APIs’ specification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and</a:t>
            </a:r>
          </a:p>
          <a:p>
            <a:pPr marL="514350" indent="-514350" algn="ctr">
              <a:buAutoNum type="arabicParenR"/>
            </a:pP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have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permission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ask questions to the APIs.</a:t>
            </a:r>
          </a:p>
          <a:p>
            <a:pPr algn="ctr"/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Let’s see one by one.</a:t>
            </a:r>
          </a:p>
        </p:txBody>
      </p:sp>
    </p:spTree>
    <p:extLst>
      <p:ext uri="{BB962C8B-B14F-4D97-AF65-F5344CB8AC3E}">
        <p14:creationId xmlns:p14="http://schemas.microsoft.com/office/powerpoint/2010/main" val="252399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836124"/>
            <a:ext cx="10572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What do you mean by constructing a query based on APIs’ specifications?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This means that you construct the query by </a:t>
            </a:r>
          </a:p>
          <a:p>
            <a:pPr algn="ctr"/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specifying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necessary parameters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that are specified in the API that you are planning to use. The parameters should be documented in APIs.</a:t>
            </a:r>
          </a:p>
          <a:p>
            <a:pPr algn="ctr"/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Let’s see some examples.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21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73723" y="1771578"/>
            <a:ext cx="111881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But before we go, </a:t>
            </a:r>
            <a:r>
              <a:rPr lang="en-US" sz="28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wait. Parameters?</a:t>
            </a:r>
          </a:p>
          <a:p>
            <a:pPr algn="ctr"/>
            <a:endParaRPr lang="en-US" sz="1600" b="1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Let’s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quickly take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look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at the link below: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/>
            <a:r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https://courses.cs.washington.edu/courses/cse154/13sp/lectures/slides/lecture09-forms.shtml#slide2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/>
            <a:endParaRPr 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/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Generally</a:t>
            </a:r>
            <a:r>
              <a:rPr lang="en-US" sz="200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web service receives a set of variables made from </a:t>
            </a:r>
            <a:endParaRPr lang="en-US" sz="20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/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1) name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 parameter and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2) the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actual value of parameter.</a:t>
            </a:r>
          </a:p>
          <a:p>
            <a:pPr lvl="0" algn="ctr"/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e.g., http://www.google.com/maps?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means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google map API receives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parameter name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(i.e., query)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the paired parameter value “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”.</a:t>
            </a:r>
            <a:b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you don’t specify the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 name with value,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API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will not know </a:t>
            </a:r>
            <a:r>
              <a:rPr lang="en-US" sz="20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to </a:t>
            </a:r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find.</a:t>
            </a:r>
            <a:endParaRPr lang="en-US" sz="20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b="1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09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3040981"/>
            <a:ext cx="10572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#1. The case of Twitter</a:t>
            </a:r>
          </a:p>
        </p:txBody>
      </p:sp>
      <p:pic>
        <p:nvPicPr>
          <p:cNvPr id="7" name="Picture 12" descr="https://upload.wikimedia.org/wikipedia/en/thumb/9/9f/Twitter_bird_logo_2012.svg/1259px-Twitter_bird_logo_2012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529" y="2608735"/>
            <a:ext cx="531443" cy="43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596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2352492"/>
            <a:ext cx="105727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://dev.twitter.com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/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dev.twitter.com/overview/documentation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dev.twitter.com/rest/public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dev.twitter.com/rest/reference/get/search/tweets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dev.twitter.com/rest/tools/console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40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33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3040981"/>
            <a:ext cx="10572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#2. The case of Yelp</a:t>
            </a:r>
            <a:endParaRPr lang="en-US" sz="40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10" descr="https://reviewshepherd.com/wp-content/uploads/2015/02/Yel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638" y="2497311"/>
            <a:ext cx="597460" cy="59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87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2277189"/>
            <a:ext cx="105727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www.yelp.com/developers/documentation/v2/overview</a:t>
            </a:r>
            <a:endParaRPr lang="en-US" sz="40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www.yelp.com/developers/documentation/v2/authentication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www.yelp.com/developers/manage_api_keys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6"/>
              </a:rPr>
              <a:t>www.yelp.com/developers/documentation/v2/search_api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7"/>
              </a:rPr>
              <a:t>www.yelp.com/developers/documentation/v2/business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8"/>
              </a:rPr>
              <a:t>https://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8"/>
              </a:rPr>
              <a:t>www.yelp.com/developers/api_console</a:t>
            </a: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Query Construction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201423"/>
            <a:ext cx="105727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How the APIs can check I have permission to ask questions?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It varies. But in general,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have limited number of queries within a certain amount of time window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For example, Twitter allows you to ask 180  search queries within 15 minutes (see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here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). Yelp allows you to throw 25,000 queries per day.</a:t>
            </a:r>
          </a:p>
          <a:p>
            <a:pPr algn="ctr"/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 you have to be wise when you decide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parameters (e.g., query term) to throw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Plus, the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APIs check this via an authentication protocol called </a:t>
            </a:r>
            <a:r>
              <a:rPr lang="en-US" sz="2800" dirty="0" err="1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Oauth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10589501" y="4469480"/>
            <a:ext cx="1195306" cy="1021975"/>
          </a:xfrm>
          <a:prstGeom prst="wedgeEllipseCallout">
            <a:avLst>
              <a:gd name="adj1" fmla="val -45133"/>
              <a:gd name="adj2" fmla="val 5302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174850">
            <a:off x="10718921" y="4681493"/>
            <a:ext cx="936475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This guy is</a:t>
            </a:r>
          </a:p>
          <a:p>
            <a:pPr algn="ctr"/>
            <a:r>
              <a:rPr lang="en-US" sz="1050" dirty="0" smtClean="0"/>
              <a:t>not simple to </a:t>
            </a:r>
          </a:p>
          <a:p>
            <a:pPr algn="ctr"/>
            <a:r>
              <a:rPr lang="en-US" sz="1050" dirty="0" smtClean="0"/>
              <a:t>understand.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62194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</a:t>
            </a:r>
            <a:endParaRPr lang="en-US" sz="32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1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Cast A Query to APIs with Python?</a:t>
            </a:r>
            <a:endParaRPr lang="en-US" sz="27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3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Casting a Query with Python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49775" t="11565" r="27828" b="31564"/>
          <a:stretch/>
        </p:blipFill>
        <p:spPr>
          <a:xfrm>
            <a:off x="6796335" y="720762"/>
            <a:ext cx="4112965" cy="5676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6751" y="3040981"/>
            <a:ext cx="10572750" cy="707886"/>
          </a:xfrm>
          <a:prstGeom prst="rect">
            <a:avLst/>
          </a:prstGeom>
          <a:solidFill>
            <a:srgbClr val="FFFFFF">
              <a:alpha val="3098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#1. </a:t>
            </a:r>
            <a:r>
              <a:rPr lang="en-US" sz="40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Placekitten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APIs</a:t>
            </a:r>
            <a:endParaRPr lang="en-US" sz="40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76930" y="6343872"/>
            <a:ext cx="2885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IMAGE CREDIT: </a:t>
            </a:r>
            <a:r>
              <a:rPr lang="en-US" sz="12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Placekitten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APIs</a:t>
            </a:r>
          </a:p>
        </p:txBody>
      </p:sp>
    </p:spTree>
    <p:extLst>
      <p:ext uri="{BB962C8B-B14F-4D97-AF65-F5344CB8AC3E}">
        <p14:creationId xmlns:p14="http://schemas.microsoft.com/office/powerpoint/2010/main" val="399044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Dictionary: </a:t>
            </a:r>
            <a:r>
              <a:rPr lang="en-US" sz="2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Understanding How to access information with examples</a:t>
            </a:r>
            <a:endParaRPr lang="en-US" sz="27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73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163461"/>
            <a:ext cx="105727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Every information can be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structured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Let’s see how we can structure  e-mail, for example.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086753" y="2322982"/>
            <a:ext cx="7767249" cy="3970318"/>
            <a:chOff x="1032506" y="2398286"/>
            <a:chExt cx="7767249" cy="3970318"/>
          </a:xfrm>
        </p:grpSpPr>
        <p:sp>
          <p:nvSpPr>
            <p:cNvPr id="2" name="Rectangle 1"/>
            <p:cNvSpPr/>
            <p:nvPr/>
          </p:nvSpPr>
          <p:spPr>
            <a:xfrm>
              <a:off x="1032506" y="3496226"/>
              <a:ext cx="7584369" cy="19145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32506" y="2398286"/>
              <a:ext cx="7767249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Subject: 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Tomorrow’s event~!</a:t>
              </a:r>
            </a:p>
            <a:p>
              <a:r>
                <a:rPr lang="en-US" b="1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From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: Alice Smith (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  <a:hlinkClick r:id="rId3"/>
                </a:rPr>
                <a:t>alice@example.com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) </a:t>
              </a:r>
              <a:b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en-US" b="1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: Robert Jones (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  <a:hlinkClick r:id="rId4"/>
                </a:rPr>
                <a:t>roberto@example.com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) ; Charles Dodd (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  <a:hlinkClick r:id="rId5"/>
                </a:rPr>
                <a:t>cdodd@example.com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) </a:t>
              </a:r>
            </a:p>
            <a:p>
              <a:endPara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Hey guys, don’t forget to call me this weekend. </a:t>
              </a:r>
            </a:p>
            <a:p>
              <a:endPara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r>
                <a:rPr lang="en-US" b="1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Sent 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: 22</a:t>
              </a:r>
              <a:r>
                <a:rPr lang="en-US" baseline="30000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nd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of April, 2016</a:t>
              </a:r>
            </a:p>
            <a:p>
              <a:r>
                <a:rPr lang="en-US" b="1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Private message</a:t>
              </a:r>
              <a:r>
                <a:rPr lang="en-US" dirty="0" smtClean="0">
                  <a:solidFill>
                    <a:prstClr val="black">
                      <a:lumMod val="95000"/>
                      <a:lumOff val="5000"/>
                    </a:prstClr>
                  </a:solidFill>
                  <a:latin typeface="Source Sans Pro Light" panose="020B0403030403020204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: Yes</a:t>
              </a:r>
              <a:endPara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endPara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640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http://www.json.org/object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173" y="3176180"/>
            <a:ext cx="8126831" cy="1535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66751" y="1163461"/>
            <a:ext cx="105727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Introduce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r>
              <a:rPr lang="en-US" sz="28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object:</a:t>
            </a: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way in which you can use to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structuralize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every type of information.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41768" y="4956137"/>
            <a:ext cx="2885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IMAGE CREDIT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http://www.json.org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/</a:t>
            </a:r>
            <a:endParaRPr lang="en-US" sz="12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78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://www.json.org/array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831" y="4359085"/>
            <a:ext cx="6317408" cy="1193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http://www.json.org/value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831" y="1154200"/>
            <a:ext cx="6317409" cy="2936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537371" y="5682372"/>
            <a:ext cx="2885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IMAGE CREDIT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http://www.json.org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/</a:t>
            </a:r>
            <a:endParaRPr lang="en-US" sz="12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28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77679" y="2008246"/>
            <a:ext cx="6132082" cy="3744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{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"subject": "Tomorrow's event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~!“,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"from": "Alice Smith (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alice@example.com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)",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"to": [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        "Robert Jones (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roberto@example.com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)",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        "Charles Dodd (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5"/>
              </a:rPr>
              <a:t>cdodd@example.com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)"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],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"message": {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        "text": "Hey guys, don't forget to call me this weekend",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        "language": "</a:t>
            </a:r>
            <a:r>
              <a:rPr lang="en-US" altLang="en-US" dirty="0" err="1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english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"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},</a:t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        "private": "true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"</a:t>
            </a: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alt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6751" y="1163461"/>
            <a:ext cx="1057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Then how can we structuralize the previous e-mail with JSON object?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3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2456635"/>
            <a:ext cx="105727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This seems very^100 </a:t>
            </a:r>
            <a:r>
              <a:rPr lang="en-US" sz="40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familiar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Isn’t it?</a:t>
            </a:r>
          </a:p>
          <a:p>
            <a:pPr algn="ctr"/>
            <a:endParaRPr lang="en-US" sz="14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4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</a:t>
            </a:r>
            <a:r>
              <a:rPr lang="en-US" sz="4000" dirty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is more useful as a </a:t>
            </a:r>
            <a:r>
              <a:rPr lang="en-US" sz="4000" dirty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Python dictionary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.”</a:t>
            </a:r>
          </a:p>
          <a:p>
            <a:pPr algn="ctr"/>
            <a:r>
              <a:rPr lang="en-US" sz="2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- Prof. David McDonald, UW HCDE</a:t>
            </a:r>
          </a:p>
        </p:txBody>
      </p:sp>
    </p:spTree>
    <p:extLst>
      <p:ext uri="{BB962C8B-B14F-4D97-AF65-F5344CB8AC3E}">
        <p14:creationId xmlns:p14="http://schemas.microsoft.com/office/powerpoint/2010/main" val="154446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208747"/>
            <a:ext cx="105727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Python dictionary seems very similar,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but not exactly the same thing.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(visit http://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jsonlint.com/)</a:t>
            </a:r>
          </a:p>
        </p:txBody>
      </p:sp>
      <p:pic>
        <p:nvPicPr>
          <p:cNvPr id="3074" name="Picture 2" descr="http://www.json.org/string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151" y="2425726"/>
            <a:ext cx="5332107" cy="368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37371" y="6232641"/>
            <a:ext cx="2885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IMAGE CREDIT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2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http://www.json.org</a:t>
            </a:r>
            <a:r>
              <a:rPr lang="en-US" sz="12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/</a:t>
            </a:r>
            <a:endParaRPr lang="en-US" sz="12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60259" y="3792974"/>
            <a:ext cx="3621504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For example,</a:t>
            </a:r>
          </a:p>
          <a:p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cs typeface="Segoe UI" panose="020B0502040204020203" pitchFamily="34" charset="0"/>
              </a:rPr>
              <a:t>The JSON string should be </a:t>
            </a:r>
          </a:p>
          <a:p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cs typeface="Segoe UI" panose="020B0502040204020203" pitchFamily="34" charset="0"/>
              </a:rPr>
              <a:t>always starts from double quotation,</a:t>
            </a:r>
          </a:p>
          <a:p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cs typeface="Segoe UI" panose="020B0502040204020203" pitchFamily="34" charset="0"/>
              </a:rPr>
              <a:t>whereas a Python dictionary allows</a:t>
            </a:r>
          </a:p>
          <a:p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cs typeface="Segoe UI" panose="020B0502040204020203" pitchFamily="34" charset="0"/>
              </a:rPr>
              <a:t>single quotation.</a:t>
            </a:r>
            <a:endParaRPr lang="en-US" dirty="0"/>
          </a:p>
        </p:txBody>
      </p:sp>
      <p:cxnSp>
        <p:nvCxnSpPr>
          <p:cNvPr id="4" name="Straight Arrow Connector 3"/>
          <p:cNvCxnSpPr>
            <a:stCxn id="2" idx="0"/>
          </p:cNvCxnSpPr>
          <p:nvPr/>
        </p:nvCxnSpPr>
        <p:spPr>
          <a:xfrm flipV="1">
            <a:off x="2371011" y="2958353"/>
            <a:ext cx="1157497" cy="83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2" idx="0"/>
          </p:cNvCxnSpPr>
          <p:nvPr/>
        </p:nvCxnSpPr>
        <p:spPr>
          <a:xfrm flipV="1">
            <a:off x="2371011" y="2958353"/>
            <a:ext cx="5611163" cy="834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6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035667"/>
            <a:ext cx="10572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JSON – DICT – JSON pipeline</a:t>
            </a:r>
          </a:p>
        </p:txBody>
      </p:sp>
      <p:sp>
        <p:nvSpPr>
          <p:cNvPr id="12" name="Flowchart: Magnetic Disk 11"/>
          <p:cNvSpPr/>
          <p:nvPr/>
        </p:nvSpPr>
        <p:spPr>
          <a:xfrm>
            <a:off x="2130523" y="2069686"/>
            <a:ext cx="1484046" cy="99431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519057" y="1948281"/>
            <a:ext cx="4887686" cy="12371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67021" y="1621154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Source Sans Pro Black" panose="020B0803030403090204" pitchFamily="34" charset="0"/>
              </a:rPr>
              <a:t>RESTful API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640825" y="2019735"/>
            <a:ext cx="1418120" cy="10511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77535" y="1621154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ource Sans Pro Black" panose="020B0803030403090204" pitchFamily="34" charset="0"/>
              </a:rPr>
              <a:t>Your desktop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57827" y="2222159"/>
            <a:ext cx="984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Python 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program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298520" y="2382174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HDD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463755" y="3322190"/>
            <a:ext cx="817581" cy="81758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335362" y="4342839"/>
            <a:ext cx="3019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latin typeface="Source Sans Pro Black" panose="020B0803030403090204" pitchFamily="34" charset="0"/>
              </a:rPr>
              <a:t>Stage 1. </a:t>
            </a:r>
            <a:r>
              <a:rPr lang="en-US" dirty="0" smtClean="0"/>
              <a:t>RESTful API provides </a:t>
            </a:r>
          </a:p>
          <a:p>
            <a:pPr algn="ctr"/>
            <a:r>
              <a:rPr lang="en-US" dirty="0" smtClean="0"/>
              <a:t>you a JSON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5955013" y="3322190"/>
            <a:ext cx="817581" cy="81758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err="1" smtClean="0"/>
              <a:t>Dict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148875" y="4342839"/>
            <a:ext cx="26857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Source Sans Pro Black" panose="020B0803030403090204" pitchFamily="34" charset="0"/>
              </a:rPr>
              <a:t>Stage 2.</a:t>
            </a:r>
            <a:r>
              <a:rPr lang="en-US" dirty="0" smtClean="0"/>
              <a:t> </a:t>
            </a:r>
            <a:r>
              <a:rPr lang="en-US" i="1" dirty="0" smtClean="0"/>
              <a:t>Request package </a:t>
            </a:r>
            <a:br>
              <a:rPr lang="en-US" i="1" dirty="0" smtClean="0"/>
            </a:br>
            <a:r>
              <a:rPr lang="en-US" dirty="0" smtClean="0"/>
              <a:t>automatically coverts </a:t>
            </a:r>
          </a:p>
          <a:p>
            <a:pPr algn="ctr"/>
            <a:r>
              <a:rPr lang="en-US" dirty="0" smtClean="0"/>
              <a:t>a JSON file to a dictionary</a:t>
            </a:r>
          </a:p>
          <a:p>
            <a:pPr algn="ctr"/>
            <a:r>
              <a:rPr lang="en-US" dirty="0" smtClean="0"/>
              <a:t>to load that JSON </a:t>
            </a:r>
          </a:p>
          <a:p>
            <a:pPr algn="ctr"/>
            <a:r>
              <a:rPr lang="en-US" dirty="0" smtClean="0"/>
              <a:t>to your python program.</a:t>
            </a:r>
          </a:p>
          <a:p>
            <a:pPr algn="ctr"/>
            <a:r>
              <a:rPr lang="en-US" dirty="0" smtClean="0"/>
              <a:t>(You can do some process </a:t>
            </a:r>
          </a:p>
          <a:p>
            <a:pPr algn="ctr"/>
            <a:r>
              <a:rPr lang="en-US" dirty="0" smtClean="0"/>
              <a:t>after a JSON is converted </a:t>
            </a:r>
          </a:p>
          <a:p>
            <a:pPr algn="ctr"/>
            <a:r>
              <a:rPr lang="en-US" dirty="0" smtClean="0"/>
              <a:t>to a dictionary)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9266720" y="3322190"/>
            <a:ext cx="817581" cy="81758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8086618" y="4342839"/>
            <a:ext cx="30380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Source Sans Pro Black" panose="020B0803030403090204" pitchFamily="34" charset="0"/>
              </a:rPr>
              <a:t>Stage 3.</a:t>
            </a:r>
            <a:r>
              <a:rPr lang="en-US" dirty="0" smtClean="0"/>
              <a:t> After you finish </a:t>
            </a:r>
          </a:p>
          <a:p>
            <a:pPr algn="ctr"/>
            <a:r>
              <a:rPr lang="en-US" dirty="0" smtClean="0"/>
              <a:t>process a dictionary,</a:t>
            </a:r>
            <a:br>
              <a:rPr lang="en-US" dirty="0" smtClean="0"/>
            </a:br>
            <a:r>
              <a:rPr lang="en-US" dirty="0" smtClean="0"/>
              <a:t>you save a dictionary </a:t>
            </a:r>
          </a:p>
          <a:p>
            <a:pPr algn="ctr"/>
            <a:r>
              <a:rPr lang="en-US" dirty="0" smtClean="0"/>
              <a:t>as a JSON again in your HDD.</a:t>
            </a:r>
            <a:br>
              <a:rPr lang="en-US" dirty="0" smtClean="0"/>
            </a:br>
            <a:r>
              <a:rPr lang="en-US" dirty="0" smtClean="0"/>
              <a:t>This will allow you to load that</a:t>
            </a:r>
            <a:br>
              <a:rPr lang="en-US" dirty="0" smtClean="0"/>
            </a:br>
            <a:r>
              <a:rPr lang="en-US" dirty="0" smtClean="0"/>
              <a:t>again later.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3" idx="6"/>
            <a:endCxn id="20" idx="2"/>
          </p:cNvCxnSpPr>
          <p:nvPr/>
        </p:nvCxnSpPr>
        <p:spPr>
          <a:xfrm>
            <a:off x="3281336" y="3730981"/>
            <a:ext cx="267367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5" name="Straight Arrow Connector 3074"/>
          <p:cNvCxnSpPr>
            <a:stCxn id="20" idx="6"/>
            <a:endCxn id="22" idx="2"/>
          </p:cNvCxnSpPr>
          <p:nvPr/>
        </p:nvCxnSpPr>
        <p:spPr>
          <a:xfrm>
            <a:off x="6772594" y="3730981"/>
            <a:ext cx="249412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04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907776"/>
            <a:ext cx="10572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Data, </a:t>
            </a:r>
          </a:p>
          <a:p>
            <a:pPr algn="ctr"/>
            <a:r>
              <a:rPr lang="en-US" sz="4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 </a:t>
            </a:r>
            <a:r>
              <a:rPr lang="en-US" sz="4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where</a:t>
            </a:r>
            <a:r>
              <a:rPr lang="en-US" sz="48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4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find </a:t>
            </a:r>
          </a:p>
          <a:p>
            <a:pPr algn="ctr"/>
            <a:r>
              <a:rPr lang="en-US" sz="4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</a:t>
            </a:r>
            <a:r>
              <a:rPr lang="en-US" sz="4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get</a:t>
            </a:r>
            <a:r>
              <a:rPr lang="en-US" sz="4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2" descr="https://cdn4.iconfinder.com/data/icons/small-n-flat/24/user-alt-12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183" y="5615493"/>
            <a:ext cx="811885" cy="81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754192" y="4947646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1251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456635"/>
            <a:ext cx="10572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Thus,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need to know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convert a JSON file to a dictionary, and </a:t>
            </a:r>
            <a:b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convert a dictionary to a JSON.</a:t>
            </a:r>
          </a:p>
        </p:txBody>
      </p:sp>
    </p:spTree>
    <p:extLst>
      <p:ext uri="{BB962C8B-B14F-4D97-AF65-F5344CB8AC3E}">
        <p14:creationId xmlns:p14="http://schemas.microsoft.com/office/powerpoint/2010/main" val="91789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759949"/>
            <a:ext cx="10572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Fortunately, this is easy. 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Just remember </a:t>
            </a:r>
            <a:r>
              <a:rPr lang="en-US" sz="36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US" sz="36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967087" y="3640299"/>
            <a:ext cx="1441450" cy="14414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Instances in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Python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(i.e., disc)</a:t>
            </a:r>
          </a:p>
        </p:txBody>
      </p:sp>
      <p:sp>
        <p:nvSpPr>
          <p:cNvPr id="7" name="Oval 6"/>
          <p:cNvSpPr/>
          <p:nvPr/>
        </p:nvSpPr>
        <p:spPr>
          <a:xfrm>
            <a:off x="6502325" y="3640299"/>
            <a:ext cx="1452562" cy="14525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Files in 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HDD or APIs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(i.e., JSON)</a:t>
            </a: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5556175" y="3535524"/>
            <a:ext cx="800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latin typeface="Source Sans Pro Black" panose="020B0803030403090204" pitchFamily="34" charset="0"/>
              </a:rPr>
              <a:t>Dump</a:t>
            </a:r>
          </a:p>
        </p:txBody>
      </p:sp>
      <p:sp>
        <p:nvSpPr>
          <p:cNvPr id="12" name="TextBox 7"/>
          <p:cNvSpPr txBox="1">
            <a:spLocks noChangeArrowheads="1"/>
          </p:cNvSpPr>
          <p:nvPr/>
        </p:nvSpPr>
        <p:spPr bwMode="auto">
          <a:xfrm>
            <a:off x="5556175" y="4870611"/>
            <a:ext cx="6969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dirty="0">
                <a:latin typeface="Source Sans Pro Black" panose="020B0803030403090204" pitchFamily="34" charset="0"/>
              </a:rPr>
              <a:t>Load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299000" y="3975261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299000" y="4765836"/>
            <a:ext cx="130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02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198580" y="1980231"/>
            <a:ext cx="3404121" cy="1959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 you </a:t>
            </a:r>
            <a:r>
              <a:rPr lang="en-US" sz="36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load</a:t>
            </a:r>
            <a:endParaRPr lang="en-US" sz="3600" dirty="0">
              <a:solidFill>
                <a:srgbClr val="0472AF"/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{}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 = open(“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some_input.json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”, “r”)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json.load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(Fin)</a:t>
            </a:r>
            <a:endParaRPr lang="en-US" altLang="en-US" b="1" dirty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95551" y="1980231"/>
            <a:ext cx="446839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when 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</a:t>
            </a:r>
            <a:r>
              <a:rPr lang="en-US" sz="3600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dump</a:t>
            </a:r>
            <a:endParaRPr lang="en-US" sz="3600" dirty="0">
              <a:solidFill>
                <a:srgbClr val="0472AF"/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import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</a:t>
            </a:r>
            <a:endParaRPr lang="en-US" altLang="en-US" b="1" dirty="0" smtClean="0">
              <a:solidFill>
                <a:srgbClr val="0472AF"/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{}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open(“</a:t>
            </a: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some_output.json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”, “w”)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json.dump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Jsdict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en-US" b="1" dirty="0" err="1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</a:t>
            </a:r>
            <a:r>
              <a:rPr lang="en-US" altLang="en-US" b="1" dirty="0" smtClean="0">
                <a:solidFill>
                  <a:srgbClr val="0472AF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indent = “4”)</a:t>
            </a:r>
          </a:p>
          <a:p>
            <a:pPr lv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A2C816"/>
              </a:buClr>
            </a:pPr>
            <a:r>
              <a:rPr lang="en-US" altLang="en-US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Fout.close</a:t>
            </a:r>
            <a:r>
              <a:rPr lang="en-US" alt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()</a:t>
            </a:r>
            <a:endParaRPr lang="en-US" altLang="en-US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4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JSON and Dictionary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676327"/>
            <a:ext cx="10572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Demonstration: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 jsonexample.py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Black" panose="020B080303040309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8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Callout 4"/>
          <p:cNvSpPr/>
          <p:nvPr/>
        </p:nvSpPr>
        <p:spPr>
          <a:xfrm>
            <a:off x="6394017" y="4975091"/>
            <a:ext cx="1195306" cy="1021975"/>
          </a:xfrm>
          <a:prstGeom prst="wedgeEllipseCallout">
            <a:avLst>
              <a:gd name="adj1" fmla="val -64033"/>
              <a:gd name="adj2" fmla="val 31974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picture: Where?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689876" y="1007936"/>
            <a:ext cx="648767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dirty="0" smtClean="0">
                <a:solidFill>
                  <a:srgbClr val="0472AF"/>
                </a:solidFill>
                <a:latin typeface="Source Sans Pro Black" panose="020B0803030403090204" pitchFamily="34" charset="0"/>
              </a:rPr>
              <a:t>Several web services </a:t>
            </a:r>
            <a:r>
              <a:rPr lang="en-US" altLang="en-US" dirty="0" smtClean="0">
                <a:latin typeface="Source Sans Pro Black" panose="020B0803030403090204" pitchFamily="34" charset="0"/>
              </a:rPr>
              <a:t>have their domain-specialized databases </a:t>
            </a:r>
            <a:br>
              <a:rPr lang="en-US" altLang="en-US" dirty="0" smtClean="0">
                <a:latin typeface="Source Sans Pro Black" panose="020B0803030403090204" pitchFamily="34" charset="0"/>
              </a:rPr>
            </a:br>
            <a:r>
              <a:rPr lang="en-US" altLang="en-US" dirty="0" smtClean="0">
                <a:latin typeface="Source Sans Pro Black" panose="020B0803030403090204" pitchFamily="34" charset="0"/>
              </a:rPr>
              <a:t>that are </a:t>
            </a:r>
            <a:r>
              <a:rPr lang="en-US" altLang="en-US" dirty="0" smtClean="0">
                <a:solidFill>
                  <a:srgbClr val="0472AF"/>
                </a:solidFill>
                <a:latin typeface="Source Sans Pro Black" panose="020B0803030403090204" pitchFamily="34" charset="0"/>
              </a:rPr>
              <a:t>designed to answer your questions</a:t>
            </a:r>
            <a:endParaRPr lang="en-US" altLang="en-US" dirty="0">
              <a:solidFill>
                <a:srgbClr val="0472AF"/>
              </a:solidFill>
              <a:latin typeface="Source Sans Pro Black" panose="020B0803030403090204" pitchFamily="34" charset="0"/>
            </a:endParaRPr>
          </a:p>
        </p:txBody>
      </p:sp>
      <p:sp>
        <p:nvSpPr>
          <p:cNvPr id="3" name="Flowchart: Magnetic Disk 2"/>
          <p:cNvSpPr/>
          <p:nvPr/>
        </p:nvSpPr>
        <p:spPr>
          <a:xfrm>
            <a:off x="2510058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Magnetic Disk 11"/>
          <p:cNvSpPr/>
          <p:nvPr/>
        </p:nvSpPr>
        <p:spPr>
          <a:xfrm>
            <a:off x="3714915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Magnetic Disk 13"/>
          <p:cNvSpPr/>
          <p:nvPr/>
        </p:nvSpPr>
        <p:spPr>
          <a:xfrm>
            <a:off x="4919772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Magnetic Disk 14"/>
          <p:cNvSpPr/>
          <p:nvPr/>
        </p:nvSpPr>
        <p:spPr>
          <a:xfrm>
            <a:off x="6124629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Magnetic Disk 15"/>
          <p:cNvSpPr/>
          <p:nvPr/>
        </p:nvSpPr>
        <p:spPr>
          <a:xfrm>
            <a:off x="7304581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Magnetic Disk 16"/>
          <p:cNvSpPr/>
          <p:nvPr/>
        </p:nvSpPr>
        <p:spPr>
          <a:xfrm>
            <a:off x="8484533" y="2309795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s://lh3.googleusercontent.com/MOf9Kxxkj7GvyZlTZOnUzuYv0JAweEhlxJX6gslQvbvlhLK5_bSTK6duxY2xfbBsj43H=w3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871" y="1765803"/>
            <a:ext cx="525413" cy="52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bs.twimg.com/profile_images/1165714542/seattlegovwlogo_120_400x4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5008" y="1805083"/>
            <a:ext cx="446853" cy="44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en/thumb/8/80/Wikipedia-logo-v2.svg/1122px-Wikipedia-logo-v2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591" y="1808833"/>
            <a:ext cx="481401" cy="43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reviewshepherd.com/wp-content/uploads/2015/02/Yelp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419" y="1729779"/>
            <a:ext cx="597460" cy="59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upload.wikimedia.org/wikipedia/en/thumb/9/9f/Twitter_bird_logo_2012.svg/1259px-Twitter_bird_logo_2012.svg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79" y="1805083"/>
            <a:ext cx="531443" cy="43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images.techhive.com/images/article/2012/11/reddit_log-100011890-large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73" y="1697505"/>
            <a:ext cx="866401" cy="579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itle 4"/>
          <p:cNvSpPr txBox="1">
            <a:spLocks/>
          </p:cNvSpPr>
          <p:nvPr/>
        </p:nvSpPr>
        <p:spPr>
          <a:xfrm>
            <a:off x="1151068" y="2291145"/>
            <a:ext cx="1190082" cy="672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“Servers”</a:t>
            </a:r>
            <a:endParaRPr lang="en-US" sz="24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Title 4"/>
          <p:cNvSpPr txBox="1">
            <a:spLocks/>
          </p:cNvSpPr>
          <p:nvPr/>
        </p:nvSpPr>
        <p:spPr>
          <a:xfrm>
            <a:off x="4514194" y="4907932"/>
            <a:ext cx="1042570" cy="672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“Client”</a:t>
            </a:r>
            <a:endParaRPr lang="en-US" sz="24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1835262" y="4528880"/>
            <a:ext cx="81628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dirty="0" smtClean="0">
                <a:latin typeface="Source Sans Pro Black" panose="020B0803030403090204" pitchFamily="34" charset="0"/>
              </a:rPr>
              <a:t>And you know you have installed Python 3.5 in your desktop. Now </a:t>
            </a:r>
            <a:r>
              <a:rPr lang="en-US" altLang="en-US" dirty="0" smtClean="0">
                <a:solidFill>
                  <a:srgbClr val="0472AF"/>
                </a:solidFill>
                <a:latin typeface="Source Sans Pro Black" panose="020B0803030403090204" pitchFamily="34" charset="0"/>
              </a:rPr>
              <a:t>WHAT TO DO?</a:t>
            </a:r>
            <a:endParaRPr lang="en-US" altLang="en-US" dirty="0">
              <a:solidFill>
                <a:srgbClr val="0472AF"/>
              </a:solidFill>
              <a:latin typeface="Source Sans Pro Black" panose="020B0803030403090204" pitchFamily="34" charset="0"/>
            </a:endParaRPr>
          </a:p>
        </p:txBody>
      </p:sp>
      <p:pic>
        <p:nvPicPr>
          <p:cNvPr id="26" name="Picture 2" descr="https://cdn4.iconfinder.com/data/icons/small-n-flat/24/user-alt-128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183" y="5615493"/>
            <a:ext cx="811885" cy="81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/>
          <p:cNvSpPr/>
          <p:nvPr/>
        </p:nvSpPr>
        <p:spPr>
          <a:xfrm>
            <a:off x="5553204" y="5002307"/>
            <a:ext cx="763793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Your PC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 rot="21411844">
            <a:off x="2358939" y="2963409"/>
            <a:ext cx="12464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Hey guys, </a:t>
            </a:r>
            <a:br>
              <a:rPr lang="en-US" sz="1200" dirty="0" smtClean="0"/>
            </a:br>
            <a:r>
              <a:rPr lang="en-US" sz="1200" dirty="0" smtClean="0"/>
              <a:t>you know what?</a:t>
            </a:r>
          </a:p>
          <a:p>
            <a:pPr algn="ctr"/>
            <a:r>
              <a:rPr lang="en-US" sz="1200" dirty="0" smtClean="0"/>
              <a:t>while(</a:t>
            </a:r>
            <a:r>
              <a:rPr lang="en-US" sz="1200" dirty="0" smtClean="0">
                <a:solidFill>
                  <a:srgbClr val="FF0000"/>
                </a:solidFill>
                <a:latin typeface="Source Sans Pro Black" panose="020B0803030403090204" pitchFamily="34" charset="0"/>
              </a:rPr>
              <a:t>T</a:t>
            </a:r>
            <a:r>
              <a:rPr lang="en-US" sz="1200" dirty="0" smtClean="0">
                <a:solidFill>
                  <a:srgbClr val="00B050"/>
                </a:solidFill>
                <a:latin typeface="Source Sans Pro Black" panose="020B0803030403090204" pitchFamily="34" charset="0"/>
              </a:rPr>
              <a:t>r</a:t>
            </a:r>
            <a:r>
              <a:rPr lang="en-US" sz="1200" dirty="0" smtClean="0">
                <a:solidFill>
                  <a:srgbClr val="0070C0"/>
                </a:solidFill>
                <a:latin typeface="Source Sans Pro Black" panose="020B0803030403090204" pitchFamily="34" charset="0"/>
              </a:rPr>
              <a:t>u</a:t>
            </a:r>
            <a:r>
              <a:rPr lang="en-US" sz="1200" dirty="0" smtClean="0">
                <a:solidFill>
                  <a:srgbClr val="7030A0"/>
                </a:solidFill>
                <a:latin typeface="Source Sans Pro Black" panose="020B0803030403090204" pitchFamily="34" charset="0"/>
              </a:rPr>
              <a:t>e</a:t>
            </a:r>
            <a:r>
              <a:rPr lang="en-US" sz="1200" dirty="0" smtClean="0"/>
              <a:t>) {</a:t>
            </a:r>
          </a:p>
          <a:p>
            <a:pPr algn="ctr"/>
            <a:r>
              <a:rPr lang="en-US" sz="1200" dirty="0" smtClean="0"/>
              <a:t>Print (“Maps are </a:t>
            </a:r>
          </a:p>
          <a:p>
            <a:pPr algn="ctr"/>
            <a:r>
              <a:rPr lang="en-US" sz="1200" dirty="0" smtClean="0"/>
              <a:t>awesome!”);</a:t>
            </a:r>
          </a:p>
          <a:p>
            <a:pPr algn="ctr"/>
            <a:r>
              <a:rPr lang="en-US" sz="1200" dirty="0" smtClean="0"/>
              <a:t>}</a:t>
            </a:r>
          </a:p>
        </p:txBody>
      </p:sp>
      <p:sp>
        <p:nvSpPr>
          <p:cNvPr id="28" name="TextBox 27"/>
          <p:cNvSpPr txBox="1"/>
          <p:nvPr/>
        </p:nvSpPr>
        <p:spPr>
          <a:xfrm rot="214951">
            <a:off x="3622441" y="2985867"/>
            <a:ext cx="10663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Well, how </a:t>
            </a:r>
          </a:p>
          <a:p>
            <a:pPr algn="ctr"/>
            <a:r>
              <a:rPr lang="en-US" sz="1200" dirty="0" smtClean="0"/>
              <a:t>about </a:t>
            </a:r>
          </a:p>
          <a:p>
            <a:pPr algn="ctr"/>
            <a:r>
              <a:rPr lang="en-US" sz="1200" dirty="0" smtClean="0">
                <a:latin typeface="Source Sans Pro Black" panose="020B0803030403090204" pitchFamily="34" charset="0"/>
              </a:rPr>
              <a:t>public </a:t>
            </a:r>
          </a:p>
          <a:p>
            <a:pPr algn="ctr"/>
            <a:r>
              <a:rPr lang="en-US" sz="1200" dirty="0" smtClean="0">
                <a:latin typeface="Source Sans Pro Black" panose="020B0803030403090204" pitchFamily="34" charset="0"/>
              </a:rPr>
              <a:t>information</a:t>
            </a:r>
            <a:r>
              <a:rPr lang="en-US" sz="1200" dirty="0" smtClean="0"/>
              <a:t>?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 rot="21355708">
            <a:off x="4662904" y="2965726"/>
            <a:ext cx="14532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Indeed, </a:t>
            </a:r>
            <a:br>
              <a:rPr lang="en-US" sz="1200" dirty="0" smtClean="0"/>
            </a:br>
            <a:r>
              <a:rPr lang="en-US" sz="1200" dirty="0" smtClean="0">
                <a:latin typeface="Source Sans Pro Black" panose="020B0803030403090204" pitchFamily="34" charset="0"/>
              </a:rPr>
              <a:t>publicness 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is important.</a:t>
            </a:r>
          </a:p>
          <a:p>
            <a:pPr algn="ctr"/>
            <a:r>
              <a:rPr lang="en-US" sz="1200" dirty="0" smtClean="0"/>
              <a:t>that’s  why I’m here.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 rot="294982">
            <a:off x="6132633" y="2958881"/>
            <a:ext cx="8764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At the end,</a:t>
            </a:r>
          </a:p>
          <a:p>
            <a:pPr algn="ctr"/>
            <a:r>
              <a:rPr lang="en-US" sz="1200" dirty="0" smtClean="0"/>
              <a:t>we all </a:t>
            </a:r>
            <a:r>
              <a:rPr lang="en-US" sz="1200" dirty="0" smtClean="0">
                <a:latin typeface="Source Sans Pro Black" panose="020B0803030403090204" pitchFamily="34" charset="0"/>
              </a:rPr>
              <a:t>eat</a:t>
            </a:r>
            <a:r>
              <a:rPr lang="en-US" sz="1200" dirty="0" smtClean="0"/>
              <a:t>.</a:t>
            </a:r>
          </a:p>
          <a:p>
            <a:pPr algn="ctr"/>
            <a:r>
              <a:rPr lang="en-US" sz="1200" dirty="0" smtClean="0"/>
              <a:t>We eat.</a:t>
            </a:r>
          </a:p>
          <a:p>
            <a:pPr algn="ctr"/>
            <a:r>
              <a:rPr lang="en-US" sz="1200" dirty="0" smtClean="0"/>
              <a:t>Therefore </a:t>
            </a:r>
          </a:p>
          <a:p>
            <a:pPr algn="ctr"/>
            <a:r>
              <a:rPr lang="en-US" sz="1200" dirty="0" smtClean="0"/>
              <a:t>we are.</a:t>
            </a:r>
          </a:p>
        </p:txBody>
      </p:sp>
      <p:sp>
        <p:nvSpPr>
          <p:cNvPr id="31" name="TextBox 30"/>
          <p:cNvSpPr txBox="1"/>
          <p:nvPr/>
        </p:nvSpPr>
        <p:spPr>
          <a:xfrm rot="21429011">
            <a:off x="7036298" y="2966332"/>
            <a:ext cx="146828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Then let‘s tweet </a:t>
            </a:r>
          </a:p>
          <a:p>
            <a:pPr algn="ctr"/>
            <a:r>
              <a:rPr lang="en-US" sz="1200" dirty="0" smtClean="0"/>
              <a:t>your dining so that </a:t>
            </a:r>
          </a:p>
          <a:p>
            <a:pPr algn="ctr"/>
            <a:r>
              <a:rPr lang="en-US" sz="1200" dirty="0" smtClean="0"/>
              <a:t>the rest of the world</a:t>
            </a:r>
          </a:p>
          <a:p>
            <a:pPr algn="ctr"/>
            <a:r>
              <a:rPr lang="en-US" sz="1200" dirty="0" smtClean="0"/>
              <a:t>knows how </a:t>
            </a:r>
            <a:br>
              <a:rPr lang="en-US" sz="1200" dirty="0" smtClean="0"/>
            </a:br>
            <a:r>
              <a:rPr lang="en-US" sz="1200" dirty="0" smtClean="0"/>
              <a:t>gorgeous </a:t>
            </a:r>
          </a:p>
          <a:p>
            <a:pPr algn="ctr"/>
            <a:r>
              <a:rPr lang="en-US" sz="1200" dirty="0" smtClean="0"/>
              <a:t>your life is!!</a:t>
            </a:r>
          </a:p>
          <a:p>
            <a:pPr algn="ctr"/>
            <a:r>
              <a:rPr lang="en-US" sz="1200" dirty="0" smtClean="0">
                <a:solidFill>
                  <a:srgbClr val="0472AF"/>
                </a:solidFill>
              </a:rPr>
              <a:t>#</a:t>
            </a:r>
            <a:r>
              <a:rPr lang="en-US" sz="1200" dirty="0" err="1" smtClean="0">
                <a:solidFill>
                  <a:srgbClr val="0472AF"/>
                </a:solidFill>
              </a:rPr>
              <a:t>LifeIsGorgeous</a:t>
            </a:r>
            <a:endParaRPr lang="en-US" sz="1200" dirty="0" smtClean="0">
              <a:solidFill>
                <a:srgbClr val="0472AF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 rot="179058">
            <a:off x="8315824" y="2930818"/>
            <a:ext cx="132215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You know, </a:t>
            </a:r>
          </a:p>
          <a:p>
            <a:pPr algn="ctr"/>
            <a:r>
              <a:rPr lang="en-US" sz="1200" dirty="0" smtClean="0"/>
              <a:t>I know  </a:t>
            </a:r>
          </a:p>
          <a:p>
            <a:pPr algn="ctr"/>
            <a:r>
              <a:rPr lang="en-US" sz="1200" dirty="0" smtClean="0">
                <a:latin typeface="Source Sans Pro Black" panose="020B0803030403090204" pitchFamily="34" charset="0"/>
              </a:rPr>
              <a:t>everything</a:t>
            </a:r>
            <a:r>
              <a:rPr lang="en-US" sz="1200" dirty="0" smtClean="0"/>
              <a:t>.</a:t>
            </a:r>
          </a:p>
          <a:p>
            <a:pPr algn="ctr"/>
            <a:r>
              <a:rPr lang="en-US" sz="1200" dirty="0" smtClean="0"/>
              <a:t>I know  my </a:t>
            </a:r>
          </a:p>
          <a:p>
            <a:pPr algn="ctr"/>
            <a:r>
              <a:rPr lang="en-US" sz="1200" dirty="0" smtClean="0"/>
              <a:t>eyes are </a:t>
            </a:r>
            <a:r>
              <a:rPr lang="en-US" sz="1200" dirty="0" smtClean="0">
                <a:solidFill>
                  <a:srgbClr val="FF0000"/>
                </a:solidFill>
                <a:latin typeface="Source Sans Pro Black" panose="020B0803030403090204" pitchFamily="34" charset="0"/>
              </a:rPr>
              <a:t>red</a:t>
            </a:r>
            <a:r>
              <a:rPr lang="en-US" sz="1200" dirty="0" smtClean="0"/>
              <a:t>.</a:t>
            </a:r>
          </a:p>
          <a:p>
            <a:pPr algn="ctr"/>
            <a:r>
              <a:rPr lang="en-US" sz="1200" dirty="0" smtClean="0"/>
              <a:t>Ask the eye </a:t>
            </a:r>
          </a:p>
          <a:p>
            <a:pPr algn="ctr"/>
            <a:r>
              <a:rPr lang="en-US" sz="1200" dirty="0" smtClean="0"/>
              <a:t>color now, please!</a:t>
            </a:r>
          </a:p>
        </p:txBody>
      </p:sp>
      <p:sp>
        <p:nvSpPr>
          <p:cNvPr id="34" name="TextBox 33"/>
          <p:cNvSpPr txBox="1"/>
          <p:nvPr/>
        </p:nvSpPr>
        <p:spPr>
          <a:xfrm rot="174850">
            <a:off x="6380767" y="5047037"/>
            <a:ext cx="1221809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/>
              <a:t>Oh crap! </a:t>
            </a:r>
          </a:p>
          <a:p>
            <a:pPr algn="ctr"/>
            <a:r>
              <a:rPr lang="en-US" sz="1050" dirty="0" smtClean="0"/>
              <a:t>They are saying </a:t>
            </a:r>
            <a:br>
              <a:rPr lang="en-US" sz="1050" dirty="0" smtClean="0"/>
            </a:br>
            <a:r>
              <a:rPr lang="en-US" sz="1050" dirty="0" smtClean="0"/>
              <a:t>some weird things,</a:t>
            </a:r>
          </a:p>
          <a:p>
            <a:pPr algn="ctr"/>
            <a:r>
              <a:rPr lang="en-US" sz="1050" dirty="0"/>
              <a:t>w</a:t>
            </a:r>
            <a:r>
              <a:rPr lang="en-US" sz="1050" dirty="0" smtClean="0"/>
              <a:t>hat  should </a:t>
            </a:r>
          </a:p>
          <a:p>
            <a:pPr algn="ctr"/>
            <a:r>
              <a:rPr lang="en-US" sz="1050" dirty="0" smtClean="0"/>
              <a:t>I do?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83492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picture: Where</a:t>
            </a:r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?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1427321"/>
            <a:ext cx="105727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These “</a:t>
            </a:r>
            <a:r>
              <a:rPr lang="en-US" sz="4000" dirty="0" smtClean="0">
                <a:solidFill>
                  <a:srgbClr val="0472AF"/>
                </a:solidFill>
                <a:latin typeface="Source Sans Pro Black" panose="020B080303040309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several web services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 include:</a:t>
            </a:r>
            <a:endParaRPr lang="en-US" sz="900" dirty="0">
              <a:solidFill>
                <a:srgbClr val="0472AF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4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Shared </a:t>
            </a:r>
            <a:r>
              <a:rPr lang="en-US" sz="24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knowledge and public data 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Wikipedia, </a:t>
            </a:r>
            <a:r>
              <a:rPr lang="en-US" sz="24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Data.seattle.gov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4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Reddit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Map </a:t>
            </a:r>
            <a:r>
              <a:rPr lang="en-US" sz="24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services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Google 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Maps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Yelp, </a:t>
            </a:r>
            <a:r>
              <a:rPr lang="en-US" sz="24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OpenStreetMap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Multimedia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YouTube, Spotify)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Social networks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Flicker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Twitter,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Facebook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Instagram)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e-Commerce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Amazon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eBay)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Reviews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foursquare, Rotten Tomatoes)</a:t>
            </a:r>
          </a:p>
          <a:p>
            <a:endParaRPr lang="en-US" sz="2400" dirty="0" smtClean="0">
              <a:solidFill>
                <a:srgbClr val="0472AF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4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 more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Find more at 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</a:t>
            </a:r>
            <a:r>
              <a:rPr lang="en-US" sz="24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://</a:t>
            </a:r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www.programmableweb.com/apis/directory</a:t>
            </a:r>
            <a:endParaRPr lang="en-US" sz="24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6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picture: Then how?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6751" y="2187697"/>
            <a:ext cx="105727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Several web services provide what is called </a:t>
            </a:r>
            <a:r>
              <a:rPr lang="en-US" sz="40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RESTful APIs*</a:t>
            </a:r>
            <a:r>
              <a:rPr lang="en-US" sz="40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as a resource that you can access and conduct some </a:t>
            </a:r>
            <a:r>
              <a:rPr lang="en-US" sz="40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data crawling **.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5451002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* </a:t>
            </a: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 – Representational State Transfer: </a:t>
            </a: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</a:t>
            </a:r>
            <a:r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://</a:t>
            </a: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en.wikipedia.org/wiki/Representational_state_transfer</a:t>
            </a: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**Web crawler: </a:t>
            </a:r>
            <a:r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</a:t>
            </a:r>
            <a:r>
              <a:rPr lang="en-US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en.wikipedia.org/wiki/Web_crawler</a:t>
            </a:r>
            <a:endParaRPr lang="en-US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60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Straight Connector 69"/>
          <p:cNvCxnSpPr/>
          <p:nvPr/>
        </p:nvCxnSpPr>
        <p:spPr>
          <a:xfrm>
            <a:off x="5951893" y="4701089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picture: Then how?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s://lh3.googleusercontent.com/MOf9Kxxkj7GvyZlTZOnUzuYv0JAweEhlxJX6gslQvbvlhLK5_bSTK6duxY2xfbBsj43H=w3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0871" y="1297766"/>
            <a:ext cx="525413" cy="52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pbs.twimg.com/profile_images/1165714542/seattlegovwlogo_120_400x4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5008" y="1337046"/>
            <a:ext cx="446853" cy="44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en/thumb/8/80/Wikipedia-logo-v2.svg/1122px-Wikipedia-logo-v2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591" y="1340796"/>
            <a:ext cx="481401" cy="43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reviewshepherd.com/wp-content/uploads/2015/02/Yelp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419" y="1261742"/>
            <a:ext cx="597460" cy="59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upload.wikimedia.org/wikipedia/en/thumb/9/9f/Twitter_bird_logo_2012.svg/1259px-Twitter_bird_logo_2012.svg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79" y="1337046"/>
            <a:ext cx="531443" cy="43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://images.techhive.com/images/article/2012/11/reddit_log-100011890-large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5173" y="1261742"/>
            <a:ext cx="866401" cy="579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https://cdn4.iconfinder.com/data/icons/small-n-flat/24/user-alt-128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183" y="5497155"/>
            <a:ext cx="811885" cy="81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510058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2416705" y="2482523"/>
            <a:ext cx="1096775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smtClean="0"/>
              <a:t>Google Maps </a:t>
            </a:r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29" name="Rectangle 28"/>
          <p:cNvSpPr/>
          <p:nvPr/>
        </p:nvSpPr>
        <p:spPr>
          <a:xfrm>
            <a:off x="3714915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3680873" y="2482523"/>
            <a:ext cx="97815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smtClean="0"/>
              <a:t>Seattle </a:t>
            </a:r>
            <a:r>
              <a:rPr lang="en-US" altLang="en-US" sz="1100" dirty="0" err="1" smtClean="0"/>
              <a:t>Gov</a:t>
            </a:r>
            <a:endParaRPr lang="en-US" altLang="en-US" sz="1100" dirty="0" smtClean="0"/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31" name="Rectangle 30"/>
          <p:cNvSpPr/>
          <p:nvPr/>
        </p:nvSpPr>
        <p:spPr>
          <a:xfrm>
            <a:off x="4934786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4900745" y="2482523"/>
            <a:ext cx="97815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smtClean="0"/>
              <a:t>Wikipedia</a:t>
            </a:r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33" name="Rectangle 32"/>
          <p:cNvSpPr/>
          <p:nvPr/>
        </p:nvSpPr>
        <p:spPr>
          <a:xfrm>
            <a:off x="6143915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6109874" y="2482523"/>
            <a:ext cx="97815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smtClean="0"/>
              <a:t>Yelp</a:t>
            </a:r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35" name="Rectangle 34"/>
          <p:cNvSpPr/>
          <p:nvPr/>
        </p:nvSpPr>
        <p:spPr>
          <a:xfrm>
            <a:off x="7310016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7275975" y="2482523"/>
            <a:ext cx="97815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smtClean="0"/>
              <a:t>Twitter</a:t>
            </a:r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37" name="Rectangle 36"/>
          <p:cNvSpPr/>
          <p:nvPr/>
        </p:nvSpPr>
        <p:spPr>
          <a:xfrm>
            <a:off x="8487007" y="2614106"/>
            <a:ext cx="867041" cy="5056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8452966" y="2482523"/>
            <a:ext cx="97815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1100" dirty="0" smtClean="0"/>
          </a:p>
          <a:p>
            <a:pPr algn="ctr"/>
            <a:r>
              <a:rPr lang="en-US" altLang="en-US" sz="1100" dirty="0" err="1" smtClean="0"/>
              <a:t>Reddit</a:t>
            </a:r>
            <a:endParaRPr lang="en-US" altLang="en-US" sz="1100" dirty="0" smtClean="0"/>
          </a:p>
          <a:p>
            <a:pPr algn="ctr"/>
            <a:r>
              <a:rPr lang="en-US" altLang="en-US" sz="1100" dirty="0" smtClean="0"/>
              <a:t>RESTful API</a:t>
            </a:r>
            <a:endParaRPr lang="en-US" altLang="en-US" sz="1100" dirty="0"/>
          </a:p>
        </p:txBody>
      </p:sp>
      <p:sp>
        <p:nvSpPr>
          <p:cNvPr id="39" name="Rectangle 38"/>
          <p:cNvSpPr/>
          <p:nvPr/>
        </p:nvSpPr>
        <p:spPr>
          <a:xfrm>
            <a:off x="5553204" y="4442903"/>
            <a:ext cx="763793" cy="287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0" name="TextBox 39"/>
          <p:cNvSpPr txBox="1">
            <a:spLocks noChangeArrowheads="1"/>
          </p:cNvSpPr>
          <p:nvPr/>
        </p:nvSpPr>
        <p:spPr bwMode="auto">
          <a:xfrm>
            <a:off x="5593992" y="4456082"/>
            <a:ext cx="62389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1100" dirty="0" smtClean="0"/>
              <a:t>Python</a:t>
            </a:r>
            <a:endParaRPr lang="en-US" altLang="en-US" sz="1100" dirty="0"/>
          </a:p>
        </p:txBody>
      </p:sp>
      <p:cxnSp>
        <p:nvCxnSpPr>
          <p:cNvPr id="5" name="Straight Arrow Connector 4"/>
          <p:cNvCxnSpPr>
            <a:stCxn id="28" idx="2"/>
            <a:endCxn id="40" idx="0"/>
          </p:cNvCxnSpPr>
          <p:nvPr/>
        </p:nvCxnSpPr>
        <p:spPr>
          <a:xfrm>
            <a:off x="2965093" y="3082687"/>
            <a:ext cx="2940844" cy="13733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9" idx="2"/>
            <a:endCxn id="40" idx="0"/>
          </p:cNvCxnSpPr>
          <p:nvPr/>
        </p:nvCxnSpPr>
        <p:spPr>
          <a:xfrm>
            <a:off x="4148436" y="3119715"/>
            <a:ext cx="1757501" cy="13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1" idx="2"/>
            <a:endCxn id="40" idx="0"/>
          </p:cNvCxnSpPr>
          <p:nvPr/>
        </p:nvCxnSpPr>
        <p:spPr>
          <a:xfrm>
            <a:off x="5368307" y="3119715"/>
            <a:ext cx="537630" cy="13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4" idx="2"/>
            <a:endCxn id="40" idx="0"/>
          </p:cNvCxnSpPr>
          <p:nvPr/>
        </p:nvCxnSpPr>
        <p:spPr>
          <a:xfrm flipH="1">
            <a:off x="5905937" y="3082687"/>
            <a:ext cx="693014" cy="13733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5" idx="2"/>
            <a:endCxn id="40" idx="0"/>
          </p:cNvCxnSpPr>
          <p:nvPr/>
        </p:nvCxnSpPr>
        <p:spPr>
          <a:xfrm flipH="1">
            <a:off x="5905937" y="3119715"/>
            <a:ext cx="1837600" cy="13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7" idx="2"/>
            <a:endCxn id="40" idx="0"/>
          </p:cNvCxnSpPr>
          <p:nvPr/>
        </p:nvCxnSpPr>
        <p:spPr>
          <a:xfrm flipH="1">
            <a:off x="5905937" y="3119715"/>
            <a:ext cx="3014591" cy="13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2965093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148436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5364291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6595175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7755032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8920528" y="2323652"/>
            <a:ext cx="0" cy="290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Flowchart: Magnetic Disk 61"/>
          <p:cNvSpPr/>
          <p:nvPr/>
        </p:nvSpPr>
        <p:spPr>
          <a:xfrm>
            <a:off x="2510058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lowchart: Magnetic Disk 62"/>
          <p:cNvSpPr/>
          <p:nvPr/>
        </p:nvSpPr>
        <p:spPr>
          <a:xfrm>
            <a:off x="3714915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lowchart: Magnetic Disk 63"/>
          <p:cNvSpPr/>
          <p:nvPr/>
        </p:nvSpPr>
        <p:spPr>
          <a:xfrm>
            <a:off x="4919772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lowchart: Magnetic Disk 64"/>
          <p:cNvSpPr/>
          <p:nvPr/>
        </p:nvSpPr>
        <p:spPr>
          <a:xfrm>
            <a:off x="6124629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lowchart: Magnetic Disk 65"/>
          <p:cNvSpPr/>
          <p:nvPr/>
        </p:nvSpPr>
        <p:spPr>
          <a:xfrm>
            <a:off x="7304581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lowchart: Magnetic Disk 66"/>
          <p:cNvSpPr/>
          <p:nvPr/>
        </p:nvSpPr>
        <p:spPr>
          <a:xfrm>
            <a:off x="8484533" y="1864578"/>
            <a:ext cx="867041" cy="58091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553204" y="4883969"/>
            <a:ext cx="763793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56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picture: Step by Step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9080" y="1260530"/>
            <a:ext cx="1182287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1) You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construct a query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specifies what you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want to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know.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2)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cast the query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target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RESTful API.</a:t>
            </a: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3) Then the API will answer your query by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sending a file to you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encoded in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standardized format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JSON).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4) You access to the information by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decode a file you received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API, and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save it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800" dirty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+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5) You can even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periodically cast queries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to REST API and let the Python save them, so that you can analyze the information later.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(i.e., data crawling).</a:t>
            </a:r>
          </a:p>
        </p:txBody>
      </p:sp>
    </p:spTree>
    <p:extLst>
      <p:ext uri="{BB962C8B-B14F-4D97-AF65-F5344CB8AC3E}">
        <p14:creationId xmlns:p14="http://schemas.microsoft.com/office/powerpoint/2010/main" val="161685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Big </a:t>
            </a:r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picture: Things to learn today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29080" y="2056595"/>
            <a:ext cx="1182287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1)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What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type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queries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can we can make and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will cover this tonight.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2)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actually cast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 </a:t>
            </a:r>
            <a:r>
              <a:rPr lang="en-US" sz="28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REST APIs ?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will cover this tonight.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3)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How to decode 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standardized data format you got from RESTful APIs and how to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save it</a:t>
            </a: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so that you can access to the information? </a:t>
            </a:r>
            <a:b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will cover this tonight</a:t>
            </a:r>
          </a:p>
        </p:txBody>
      </p:sp>
    </p:spTree>
    <p:extLst>
      <p:ext uri="{BB962C8B-B14F-4D97-AF65-F5344CB8AC3E}">
        <p14:creationId xmlns:p14="http://schemas.microsoft.com/office/powerpoint/2010/main" val="345098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7.0&quot;&gt;&lt;object type=&quot;1&quot; unique_id=&quot;10001&quot;&gt;&lt;object type=&quot;2&quot; unique_id=&quot;11797&quot;&gt;&lt;object type=&quot;3&quot; unique_id=&quot;11798&quot;&gt;&lt;property id=&quot;20148&quot; value=&quot;5&quot;/&gt;&lt;property id=&quot;20300&quot; value=&quot;Slide 1 - &amp;quot;VIZMO Game Browser:&amp;#x0D;&amp;#x0A;Accessing Video Games by Visual Style and Mood&amp;quot;&quot;/&gt;&lt;property id=&quot;20307&quot; value=&quot;256&quot;/&gt;&lt;/object&gt;&lt;object type=&quot;3&quot; unique_id=&quot;11799&quot;&gt;&lt;property id=&quot;20148&quot; value=&quot;5&quot;/&gt;&lt;property id=&quot;20300&quot; value=&quot;Slide 2 - &amp;quot;59% of American Play &amp;#x0D;&amp;#x0A;Games&amp;quot;&quot;/&gt;&lt;property id=&quot;20307&quot; value=&quot;259&quot;/&gt;&lt;/object&gt;&lt;object type=&quot;3&quot; unique_id=&quot;11800&quot;&gt;&lt;property id=&quot;20148&quot; value=&quot;5&quot;/&gt;&lt;property id=&quot;20300&quot; value=&quot;Slide 3 - &amp;quot;Some uncovered issues for game users&amp;quot;&quot;/&gt;&lt;property id=&quot;20307&quot; value=&quot;258&quot;/&gt;&lt;/object&gt;&lt;object type=&quot;3&quot; unique_id=&quot;11801&quot;&gt;&lt;property id=&quot;20148&quot; value=&quot;5&quot;/&gt;&lt;property id=&quot;20300&quot; value=&quot;Slide 4 - &amp;quot;Current game searching interfaces&amp;quot;&quot;/&gt;&lt;property id=&quot;20307&quot; value=&quot;271&quot;/&gt;&lt;/object&gt;&lt;object type=&quot;3&quot; unique_id=&quot;11802&quot;&gt;&lt;property id=&quot;20148&quot; value=&quot;5&quot;/&gt;&lt;property id=&quot;20300&quot; value=&quot;Slide 5 - &amp;quot;Observed problem&amp;quot;&quot;/&gt;&lt;property id=&quot;20307&quot; value=&quot;272&quot;/&gt;&lt;/object&gt;&lt;object type=&quot;3&quot; unique_id=&quot;11803&quot;&gt;&lt;property id=&quot;20148&quot; value=&quot;5&quot;/&gt;&lt;property id=&quot;20300&quot; value=&quot;Slide 6 - &amp;quot;Gamer’s issues in searching games&amp;quot;&quot;/&gt;&lt;property id=&quot;20307&quot; value=&quot;270&quot;/&gt;&lt;/object&gt;&lt;object type=&quot;3&quot; unique_id=&quot;11804&quot;&gt;&lt;property id=&quot;20148&quot; value=&quot;5&quot;/&gt;&lt;property id=&quot;20300&quot; value=&quot;Slide 7 - &amp;quot;Research Question and strategy&amp;quot;&quot;/&gt;&lt;property id=&quot;20307&quot; value=&quot;273&quot;/&gt;&lt;/object&gt;&lt;object type=&quot;3&quot; unique_id=&quot;11805&quot;&gt;&lt;property id=&quot;20148&quot; value=&quot;5&quot;/&gt;&lt;property id=&quot;20300&quot; value=&quot;Slide 8 - &amp;quot;Step 1. Define the Metadata and Construction of the dataset&amp;quot;&quot;/&gt;&lt;property id=&quot;20307&quot; value=&quot;274&quot;/&gt;&lt;/object&gt;&lt;object type=&quot;3&quot; unique_id=&quot;11806&quot;&gt;&lt;property id=&quot;20148&quot; value=&quot;5&quot;/&gt;&lt;property id=&quot;20300&quot; value=&quot;Slide 9 - &amp;quot;Step 2. Create the interactive visual interface&amp;quot;&quot;/&gt;&lt;property id=&quot;20307&quot; value=&quot;275&quot;/&gt;&lt;/object&gt;&lt;object type=&quot;3&quot; unique_id=&quot;11807&quot;&gt;&lt;property id=&quot;20148&quot; value=&quot;5&quot;/&gt;&lt;property id=&quot;20300&quot; value=&quot;Slide 10 - &amp;quot;Demonstration&amp;quot;&quot;/&gt;&lt;property id=&quot;20307&quot; value=&quot;276&quot;/&gt;&lt;/object&gt;&lt;object type=&quot;3&quot; unique_id=&quot;11808&quot;&gt;&lt;property id=&quot;20148&quot; value=&quot;5&quot;/&gt;&lt;property id=&quot;20300&quot; value=&quot;Slide 11 - &amp;quot;Evaluation Method and Findings&amp;quot;&quot;/&gt;&lt;property id=&quot;20307&quot; value=&quot;277&quot;/&gt;&lt;/object&gt;&lt;object type=&quot;3&quot; unique_id=&quot;11809&quot;&gt;&lt;property id=&quot;20148&quot; value=&quot;5&quot;/&gt;&lt;property id=&quot;20300&quot; value=&quot;Slide 12 - &amp;quot;Reflection: find insights from data with interactive visualization&amp;quot;&quot;/&gt;&lt;property id=&quot;20307&quot; value=&quot;278&quot;/&gt;&lt;/object&gt;&lt;object type=&quot;3&quot; unique_id=&quot;11810&quot;&gt;&lt;property id=&quot;20148&quot; value=&quot;5&quot;/&gt;&lt;property id=&quot;20300&quot; value=&quot;Slide 13 - &amp;quot;Future work&amp;quot;&quot;/&gt;&lt;property id=&quot;20307&quot; value=&quot;279&quot;/&gt;&lt;/object&gt;&lt;/object&gt;&lt;object type=&quot;8&quot; unique_id=&quot;11825&quot;&gt;&lt;/object&gt;&lt;/object&gt;&lt;/database&gt;"/>
  <p:tag name="MMPROD_NEXTUNIQUEID" val="10010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2987</TotalTime>
  <Words>1061</Words>
  <Application>Microsoft Office PowerPoint</Application>
  <PresentationFormat>Widescreen</PresentationFormat>
  <Paragraphs>325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Segoe UI</vt:lpstr>
      <vt:lpstr>Source Sans Pro Black</vt:lpstr>
      <vt:lpstr>Source Sans Pro</vt:lpstr>
      <vt:lpstr>Source Sans Pro Light</vt:lpstr>
      <vt:lpstr>Calibri Light</vt:lpstr>
      <vt:lpstr>Arial</vt:lpstr>
      <vt:lpstr>ＭＳ Ｐゴシック</vt:lpstr>
      <vt:lpstr>Calibri</vt:lpstr>
      <vt:lpstr>PT Sans Narrow</vt:lpstr>
      <vt:lpstr>Office Theme</vt:lpstr>
      <vt:lpstr>DS4UX: How to get data with Python [HCDE598] RESTful APIs and data crawling</vt:lpstr>
      <vt:lpstr>Big Picture</vt:lpstr>
      <vt:lpstr>Big picture</vt:lpstr>
      <vt:lpstr>Big picture: Where?</vt:lpstr>
      <vt:lpstr>Big picture: Where?</vt:lpstr>
      <vt:lpstr>Big picture: Then how?</vt:lpstr>
      <vt:lpstr>Big picture: Then how?</vt:lpstr>
      <vt:lpstr>Big picture: Step by Step</vt:lpstr>
      <vt:lpstr>Big picture: Things to learn today</vt:lpstr>
      <vt:lpstr>Big picture: Things to learn today</vt:lpstr>
      <vt:lpstr>Constructing a query for RESTful API with examples</vt:lpstr>
      <vt:lpstr>Query Construction</vt:lpstr>
      <vt:lpstr>Query Construction</vt:lpstr>
      <vt:lpstr>Query Construction</vt:lpstr>
      <vt:lpstr>Query Construction</vt:lpstr>
      <vt:lpstr>Query Construction</vt:lpstr>
      <vt:lpstr>Query Construction</vt:lpstr>
      <vt:lpstr>Query Construction</vt:lpstr>
      <vt:lpstr>Query Construction</vt:lpstr>
      <vt:lpstr>HOW to Cast A Query to APIs with Python?</vt:lpstr>
      <vt:lpstr>Casting a Query with Python</vt:lpstr>
      <vt:lpstr>JSON and Dictionary: Understanding How to access information with examples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  <vt:lpstr>JSON and Dictionary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[VMV] visualization metaphor and visualization Regular meeting note</dc:title>
  <dc:creator>Sungsoo Hong</dc:creator>
  <cp:lastModifiedBy>Sungsoo Hong</cp:lastModifiedBy>
  <cp:revision>173</cp:revision>
  <dcterms:created xsi:type="dcterms:W3CDTF">2014-11-05T23:49:53Z</dcterms:created>
  <dcterms:modified xsi:type="dcterms:W3CDTF">2016-04-25T16:34:25Z</dcterms:modified>
</cp:coreProperties>
</file>

<file path=docProps/thumbnail.jpeg>
</file>